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261" r:id="rId3"/>
    <p:sldId id="275" r:id="rId4"/>
    <p:sldId id="303" r:id="rId5"/>
    <p:sldId id="298" r:id="rId6"/>
    <p:sldId id="271" r:id="rId7"/>
    <p:sldId id="299" r:id="rId8"/>
    <p:sldId id="304" r:id="rId9"/>
    <p:sldId id="301" r:id="rId10"/>
    <p:sldId id="302" r:id="rId11"/>
    <p:sldId id="272" r:id="rId12"/>
    <p:sldId id="274" r:id="rId1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3300"/>
    <a:srgbClr val="B2BBCA"/>
    <a:srgbClr val="666699"/>
    <a:srgbClr val="604A7B"/>
    <a:srgbClr val="A4B224"/>
    <a:srgbClr val="AE3462"/>
    <a:srgbClr val="4D8BB0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6" autoAdjust="0"/>
    <p:restoredTop sz="75905" autoAdjust="0"/>
  </p:normalViewPr>
  <p:slideViewPr>
    <p:cSldViewPr>
      <p:cViewPr>
        <p:scale>
          <a:sx n="95" d="100"/>
          <a:sy n="95" d="100"/>
        </p:scale>
        <p:origin x="-13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AFCFCF-9D68-4706-96C2-279DBDDE468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783B3E-A194-42F5-B878-6459DF50A9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3B3E-A194-42F5-B878-6459DF50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869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21549" y="2348880"/>
            <a:ext cx="8145905" cy="1350962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rgbClr val="ECE2D0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3200">
                <a:solidFill>
                  <a:srgbClr val="ECE2D0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3200">
                <a:solidFill>
                  <a:srgbClr val="ECE2D0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3200">
                <a:solidFill>
                  <a:srgbClr val="ECE2D0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3200">
                <a:solidFill>
                  <a:srgbClr val="ECE2D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2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916705" y="6534150"/>
            <a:ext cx="5130570" cy="32385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135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62E5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27" name="Picture 14" descr="si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8"/>
          <a:stretch>
            <a:fillRect/>
          </a:stretch>
        </p:blipFill>
        <p:spPr bwMode="auto">
          <a:xfrm>
            <a:off x="0" y="4433888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5" descr="bg_blo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114675"/>
            <a:ext cx="6327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picto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44738"/>
            <a:ext cx="17637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475413"/>
            <a:ext cx="7407275" cy="388937"/>
          </a:xfrm>
          <a:prstGeom prst="rect">
            <a:avLst/>
          </a:prstGeom>
          <a:solidFill>
            <a:srgbClr val="562E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71438" y="6489700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 err="1">
                <a:solidFill>
                  <a:srgbClr val="9A829C"/>
                </a:solidFill>
              </a:rPr>
              <a:t>gipsa</a:t>
            </a:r>
            <a:r>
              <a:rPr lang="fr-FR" dirty="0">
                <a:solidFill>
                  <a:srgbClr val="9A829C"/>
                </a:solidFill>
              </a:rPr>
              <a:t>-</a:t>
            </a:r>
            <a:r>
              <a:rPr lang="fr-FR" dirty="0" err="1">
                <a:solidFill>
                  <a:srgbClr val="9A829C"/>
                </a:solidFill>
              </a:rPr>
              <a:t>lab</a:t>
            </a:r>
            <a:endParaRPr lang="fr-FR" dirty="0">
              <a:solidFill>
                <a:srgbClr val="9A82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 bwMode="auto">
          <a:xfrm>
            <a:off x="296525" y="1628800"/>
            <a:ext cx="8595955" cy="1260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800" dirty="0" err="1" smtClean="0">
                <a:latin typeface="Arial" charset="0"/>
                <a:cs typeface="Arial" charset="0"/>
              </a:rPr>
              <a:t>Corrupted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GOOSE Detectors: </a:t>
            </a:r>
            <a:r>
              <a:rPr lang="fr-FR" altLang="fr-FR" sz="2800" dirty="0" err="1" smtClean="0">
                <a:latin typeface="Arial" charset="0"/>
                <a:cs typeface="Arial" charset="0"/>
              </a:rPr>
              <a:t>Anomaly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</a:t>
            </a:r>
            <a:r>
              <a:rPr lang="fr-FR" altLang="fr-FR" sz="2800" dirty="0" err="1" smtClean="0">
                <a:latin typeface="Arial" charset="0"/>
                <a:cs typeface="Arial" charset="0"/>
              </a:rPr>
              <a:t>Detection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in Power Utility Real-Time Ethernet Communications</a:t>
            </a:r>
            <a:endParaRPr lang="fr-FR" altLang="fr-FR" sz="1800" dirty="0" smtClean="0">
              <a:latin typeface="Arial" charset="0"/>
              <a:cs typeface="Arial" charset="0"/>
            </a:endParaRPr>
          </a:p>
        </p:txBody>
      </p:sp>
      <p:sp>
        <p:nvSpPr>
          <p:cNvPr id="3075" name="Espace réservé du texte 4"/>
          <p:cNvSpPr>
            <a:spLocks noGrp="1"/>
          </p:cNvSpPr>
          <p:nvPr>
            <p:ph type="body" sz="quarter" idx="10"/>
          </p:nvPr>
        </p:nvSpPr>
        <p:spPr bwMode="auto">
          <a:xfrm>
            <a:off x="698347" y="2888940"/>
            <a:ext cx="3558618" cy="1829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1600" u="sng" dirty="0" smtClean="0">
                <a:latin typeface="Arial" charset="0"/>
                <a:cs typeface="Arial" charset="0"/>
              </a:rPr>
              <a:t>Maëlle Kabir-Querrec</a:t>
            </a:r>
          </a:p>
          <a:p>
            <a:pPr eaLnBrk="1" hangingPunct="1"/>
            <a:r>
              <a:rPr lang="fr-FR" altLang="fr-FR" sz="1600" dirty="0" smtClean="0">
                <a:latin typeface="Arial" charset="0"/>
                <a:cs typeface="Arial" charset="0"/>
              </a:rPr>
              <a:t>Stéphane Mocanu</a:t>
            </a:r>
          </a:p>
          <a:p>
            <a:pPr eaLnBrk="1" hangingPunct="1"/>
            <a:r>
              <a:rPr lang="fr-FR" altLang="fr-FR" sz="1600" dirty="0" smtClean="0">
                <a:latin typeface="Arial" charset="0"/>
                <a:cs typeface="Arial" charset="0"/>
              </a:rPr>
              <a:t>Pascal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Bellemain</a:t>
            </a:r>
            <a:endParaRPr lang="fr-FR" altLang="fr-FR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altLang="fr-FR" sz="1600" dirty="0" smtClean="0">
                <a:latin typeface="Arial" charset="0"/>
                <a:cs typeface="Arial" charset="0"/>
              </a:rPr>
              <a:t>Jean-Marc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Thiriet</a:t>
            </a:r>
            <a:endParaRPr lang="fr-FR" altLang="fr-FR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altLang="fr-FR" sz="1600" dirty="0" smtClean="0">
                <a:latin typeface="Arial" charset="0"/>
                <a:cs typeface="Arial" charset="0"/>
              </a:rPr>
              <a:t>Eric Savary</a:t>
            </a:r>
          </a:p>
        </p:txBody>
      </p:sp>
      <p:pic>
        <p:nvPicPr>
          <p:cNvPr id="3076" name="Picture 18" descr="logo_gip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846836"/>
            <a:ext cx="2160497" cy="144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6" descr="CNRS-filaire-Bichro-CMJN-[Converti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85" y="5590980"/>
            <a:ext cx="493315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 12" descr="Grenoble-IN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40" y="5815014"/>
            <a:ext cx="939373" cy="6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 12" descr="logoujfbase_qu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40" y="5441203"/>
            <a:ext cx="1144538" cy="2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www.google.fr/url?source=imglanding&amp;ct=img&amp;q=http://www.univ-rennes2.fr/sites/default/files//UHB/ESPACE-RECHERCHE/Logo%20ANRT.jpg&amp;sa=X&amp;ei=c7RRVaypHMXbU9_VgNgD&amp;ved=0CAkQ8wc&amp;usg=AFQjCNErjTyp4I1nRmWBc7NCG_qAXwf_Y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1" y="5380803"/>
            <a:ext cx="1584000" cy="8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D:\Users\kabirqum\Documents\Présentations_Rédactions\Templates et logos\260x100_op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167170"/>
            <a:ext cx="2059022" cy="79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h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5" y="233645"/>
            <a:ext cx="4160007" cy="12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Conclusion &amp; </a:t>
            </a:r>
            <a:r>
              <a:rPr lang="fr-FR" altLang="fr-FR" dirty="0" err="1" smtClean="0">
                <a:latin typeface="Arial" charset="0"/>
                <a:cs typeface="Arial" charset="0"/>
              </a:rPr>
              <a:t>further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work</a:t>
            </a:r>
            <a:endParaRPr lang="fr-FR" altLang="fr-FR" sz="2800" dirty="0" smtClean="0">
              <a:latin typeface="Arial" charset="0"/>
              <a:cs typeface="Arial" charset="0"/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61974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1600" dirty="0" smtClean="0"/>
              <a:t>GOOSE traffic analyzer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1600" dirty="0" smtClean="0"/>
              <a:t>The whole architecture is </a:t>
            </a:r>
            <a:r>
              <a:rPr lang="en-US" altLang="fr-FR" sz="1600" smtClean="0"/>
              <a:t>not completed yet</a:t>
            </a:r>
            <a:r>
              <a:rPr lang="en-US" altLang="fr-FR" sz="1600" dirty="0" smtClean="0"/>
              <a:t>.</a:t>
            </a: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>
                <a:latin typeface="Arial" charset="0"/>
                <a:cs typeface="Arial" charset="0"/>
              </a:rPr>
              <a:t>10 / 11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65" y="1448780"/>
            <a:ext cx="4256965" cy="20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34930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detection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e 27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29" name="Ellipse 28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Ellipse 34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82290" y="2258870"/>
            <a:ext cx="1485165" cy="1080120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 smtClean="0"/>
              <a:t>Questions</a:t>
            </a:r>
          </a:p>
          <a:p>
            <a:pPr algn="ctr"/>
            <a:r>
              <a:rPr lang="en-US" sz="6000" dirty="0" smtClean="0"/>
              <a:t>&amp; comments</a:t>
            </a:r>
            <a:endParaRPr lang="en-US" sz="6000" dirty="0"/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>
                <a:latin typeface="Arial" charset="0"/>
                <a:cs typeface="Arial" charset="0"/>
              </a:rPr>
              <a:t>11 / 11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Introduction &amp;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2800" dirty="0" err="1"/>
              <a:t>Substation</a:t>
            </a:r>
            <a:r>
              <a:rPr lang="fr-FR" altLang="fr-FR" sz="2800" dirty="0"/>
              <a:t> Automation System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IEC 61850 architecture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GOOSE </a:t>
            </a:r>
            <a:r>
              <a:rPr lang="fr-FR" altLang="fr-FR" sz="2400" dirty="0" err="1" smtClean="0"/>
              <a:t>protocol</a:t>
            </a:r>
            <a:endParaRPr lang="fr-FR" alt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Attack </a:t>
            </a:r>
            <a:r>
              <a:rPr lang="fr-FR" altLang="fr-FR" sz="2800" dirty="0" err="1" smtClean="0"/>
              <a:t>detection</a:t>
            </a:r>
            <a:endParaRPr lang="fr-FR" altLang="fr-FR" sz="28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GOOSE </a:t>
            </a:r>
            <a:r>
              <a:rPr lang="fr-FR" altLang="fr-FR" sz="2400" dirty="0" err="1" smtClean="0"/>
              <a:t>attack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resilient</a:t>
            </a:r>
            <a:r>
              <a:rPr lang="fr-FR" altLang="fr-FR" sz="2400" dirty="0" smtClean="0"/>
              <a:t> architecture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Ethernet </a:t>
            </a:r>
            <a:r>
              <a:rPr lang="fr-FR" altLang="fr-FR" sz="2400" dirty="0" err="1" smtClean="0"/>
              <a:t>storm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detection</a:t>
            </a:r>
            <a:endParaRPr lang="fr-FR" altLang="fr-FR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altLang="fr-FR" sz="2400" dirty="0" err="1" smtClean="0"/>
              <a:t>Corrupted</a:t>
            </a:r>
            <a:r>
              <a:rPr lang="fr-FR" altLang="fr-FR" sz="2400" dirty="0" smtClean="0"/>
              <a:t> GOOSE messages </a:t>
            </a:r>
            <a:r>
              <a:rPr lang="fr-FR" altLang="fr-FR" sz="2400" dirty="0" err="1" smtClean="0"/>
              <a:t>detection</a:t>
            </a:r>
            <a:endParaRPr lang="fr-FR" altLang="fr-FR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alt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fr-FR" sz="2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 bwMode="auto">
          <a:xfrm>
            <a:off x="1466654" y="6534150"/>
            <a:ext cx="6345705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err="1" smtClean="0">
                <a:latin typeface="Arial" charset="0"/>
                <a:cs typeface="Arial" charset="0"/>
              </a:rPr>
              <a:t>GreHack</a:t>
            </a:r>
            <a:r>
              <a:rPr lang="fr-FR" altLang="fr-FR" dirty="0" smtClean="0">
                <a:latin typeface="Arial" charset="0"/>
                <a:cs typeface="Arial" charset="0"/>
              </a:rPr>
              <a:t> 2015                     11/20/2015                     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>
                <a:latin typeface="Arial" charset="0"/>
                <a:cs typeface="Arial" charset="0"/>
              </a:rPr>
              <a:t>2</a:t>
            </a:r>
            <a:r>
              <a:rPr lang="fr-FR" altLang="fr-FR" dirty="0" smtClean="0">
                <a:latin typeface="Arial" charset="0"/>
                <a:cs typeface="Arial" charset="0"/>
              </a:rPr>
              <a:t> / 11</a:t>
            </a:r>
          </a:p>
        </p:txBody>
      </p:sp>
    </p:spTree>
    <p:extLst>
      <p:ext uri="{BB962C8B-B14F-4D97-AF65-F5344CB8AC3E}">
        <p14:creationId xmlns:p14="http://schemas.microsoft.com/office/powerpoint/2010/main" val="40092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Introduction &amp; Objectives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 bwMode="auto">
          <a:xfrm>
            <a:off x="1466654" y="6534150"/>
            <a:ext cx="6345705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err="1" smtClean="0">
                <a:latin typeface="Arial" charset="0"/>
                <a:cs typeface="Arial" charset="0"/>
              </a:rPr>
              <a:t>GreHack</a:t>
            </a:r>
            <a:r>
              <a:rPr lang="fr-FR" altLang="fr-FR" dirty="0" smtClean="0">
                <a:latin typeface="Arial" charset="0"/>
                <a:cs typeface="Arial" charset="0"/>
              </a:rPr>
              <a:t> 2015                     11/20/2015                     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>
                <a:latin typeface="Arial" charset="0"/>
                <a:cs typeface="Arial" charset="0"/>
              </a:rPr>
              <a:t>3 / 11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2809655" cy="478650"/>
          </a:xfrm>
        </p:spPr>
        <p:txBody>
          <a:bodyPr/>
          <a:lstStyle/>
          <a:p>
            <a:r>
              <a:rPr lang="en-US" sz="2000" dirty="0" smtClean="0"/>
              <a:t>2003 North America Blackout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898830"/>
            <a:ext cx="1944723" cy="1755195"/>
          </a:xfrm>
          <a:prstGeom prst="rect">
            <a:avLst/>
          </a:prstGeom>
        </p:spPr>
      </p:pic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457200" y="3744035"/>
            <a:ext cx="8075240" cy="11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000" dirty="0" err="1"/>
              <a:t>Smart-grid</a:t>
            </a:r>
            <a:r>
              <a:rPr lang="fr-FR" altLang="fr-FR" sz="2000" dirty="0"/>
              <a:t> </a:t>
            </a:r>
            <a:r>
              <a:rPr lang="fr-FR" altLang="fr-FR" sz="2000" dirty="0">
                <a:sym typeface="Wingdings" panose="05000000000000000000" pitchFamily="2" charset="2"/>
              </a:rPr>
              <a:t> open &amp; global networks</a:t>
            </a:r>
          </a:p>
          <a:p>
            <a:r>
              <a:rPr lang="fr-FR" altLang="fr-FR" sz="2000" dirty="0" smtClean="0"/>
              <a:t>IEC 61850 standard </a:t>
            </a:r>
            <a:r>
              <a:rPr lang="fr-FR" altLang="fr-FR" sz="2000" dirty="0" smtClean="0">
                <a:sym typeface="Wingdings" panose="05000000000000000000" pitchFamily="2" charset="2"/>
              </a:rPr>
              <a:t>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interoparability</a:t>
            </a:r>
            <a:endParaRPr lang="fr-FR" altLang="fr-FR" sz="2000" strike="sngStrike" dirty="0" smtClean="0">
              <a:sym typeface="Wingdings" panose="05000000000000000000" pitchFamily="2" charset="2"/>
            </a:endParaRPr>
          </a:p>
          <a:p>
            <a:r>
              <a:rPr lang="fr-FR" altLang="fr-FR" sz="2000" dirty="0" smtClean="0"/>
              <a:t>	</a:t>
            </a:r>
            <a:r>
              <a:rPr lang="fr-FR" alt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en-US" alt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US" alt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networks and systems for power utility </a:t>
            </a:r>
            <a:r>
              <a:rPr lang="en-US" alt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automation</a:t>
            </a:r>
            <a:r>
              <a:rPr lang="fr-FR" alt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endParaRPr lang="en-US" alt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12060" y="3744035"/>
            <a:ext cx="299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trike="sngStrike" dirty="0" err="1" smtClean="0">
                <a:sym typeface="Wingdings" panose="05000000000000000000" pitchFamily="2" charset="2"/>
              </a:rPr>
              <a:t>security</a:t>
            </a:r>
            <a:r>
              <a:rPr lang="fr-FR" altLang="fr-FR" strike="sngStrike" dirty="0" smtClean="0">
                <a:sym typeface="Wingdings" panose="05000000000000000000" pitchFamily="2" charset="2"/>
              </a:rPr>
              <a:t> </a:t>
            </a:r>
            <a:r>
              <a:rPr lang="fr-FR" altLang="fr-FR" strike="sngStrike" dirty="0" err="1">
                <a:sym typeface="Wingdings" panose="05000000000000000000" pitchFamily="2" charset="2"/>
              </a:rPr>
              <a:t>through</a:t>
            </a:r>
            <a:r>
              <a:rPr lang="fr-FR" altLang="fr-FR" strike="sngStrike" dirty="0">
                <a:sym typeface="Wingdings" panose="05000000000000000000" pitchFamily="2" charset="2"/>
              </a:rPr>
              <a:t> </a:t>
            </a:r>
            <a:r>
              <a:rPr lang="fr-FR" altLang="fr-FR" strike="sngStrike" dirty="0" smtClean="0">
                <a:sym typeface="Wingdings" panose="05000000000000000000" pitchFamily="2" charset="2"/>
              </a:rPr>
              <a:t>isolation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112060" y="4149080"/>
            <a:ext cx="299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trike="sngStrike" dirty="0" err="1">
                <a:sym typeface="Wingdings" panose="05000000000000000000" pitchFamily="2" charset="2"/>
              </a:rPr>
              <a:t>security</a:t>
            </a:r>
            <a:r>
              <a:rPr lang="fr-FR" altLang="fr-FR" strike="sngStrike" dirty="0">
                <a:sym typeface="Wingdings" panose="05000000000000000000" pitchFamily="2" charset="2"/>
              </a:rPr>
              <a:t> </a:t>
            </a:r>
            <a:r>
              <a:rPr lang="fr-FR" altLang="fr-FR" strike="sngStrike" dirty="0" err="1">
                <a:sym typeface="Wingdings" panose="05000000000000000000" pitchFamily="2" charset="2"/>
              </a:rPr>
              <a:t>through</a:t>
            </a:r>
            <a:r>
              <a:rPr lang="fr-FR" altLang="fr-FR" strike="sngStrike" dirty="0">
                <a:sym typeface="Wingdings" panose="05000000000000000000" pitchFamily="2" charset="2"/>
              </a:rPr>
              <a:t> </a:t>
            </a:r>
            <a:r>
              <a:rPr lang="fr-FR" altLang="fr-FR" strike="sngStrike" dirty="0" err="1" smtClean="0">
                <a:sym typeface="Wingdings" panose="05000000000000000000" pitchFamily="2" charset="2"/>
              </a:rPr>
              <a:t>obscurity</a:t>
            </a:r>
            <a:endParaRPr lang="fr-FR" altLang="fr-FR" strike="sngStrike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01761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detection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14" name="Ellipse 13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Ellipse 17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contenu 4"/>
          <p:cNvSpPr txBox="1">
            <a:spLocks/>
          </p:cNvSpPr>
          <p:nvPr/>
        </p:nvSpPr>
        <p:spPr bwMode="auto">
          <a:xfrm>
            <a:off x="457200" y="5229200"/>
            <a:ext cx="8075240" cy="4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2000" dirty="0" err="1" smtClean="0">
                <a:sym typeface="Wingdings" panose="05000000000000000000" pitchFamily="2" charset="2"/>
              </a:rPr>
              <a:t>Dedicated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security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measures</a:t>
            </a:r>
            <a:r>
              <a:rPr lang="fr-FR" altLang="fr-FR" sz="2000" dirty="0" smtClean="0">
                <a:sym typeface="Wingdings" panose="05000000000000000000" pitchFamily="2" charset="2"/>
              </a:rPr>
              <a:t> are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required</a:t>
            </a:r>
            <a:r>
              <a:rPr lang="fr-FR" altLang="fr-FR" sz="2000" dirty="0" smtClean="0">
                <a:sym typeface="Wingdings" panose="05000000000000000000" pitchFamily="2" charset="2"/>
              </a:rPr>
              <a:t>!</a:t>
            </a:r>
            <a:endParaRPr lang="fr-FR" altLang="fr-F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13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err="1">
                <a:latin typeface="Arial" charset="0"/>
                <a:cs typeface="Arial" charset="0"/>
              </a:rPr>
              <a:t>Substation</a:t>
            </a:r>
            <a:r>
              <a:rPr lang="fr-FR" altLang="fr-FR" dirty="0">
                <a:latin typeface="Arial" charset="0"/>
                <a:cs typeface="Arial" charset="0"/>
              </a:rPr>
              <a:t> Automation </a:t>
            </a:r>
            <a:r>
              <a:rPr lang="fr-FR" altLang="fr-FR" dirty="0" smtClean="0">
                <a:latin typeface="Arial" charset="0"/>
                <a:cs typeface="Arial" charset="0"/>
              </a:rPr>
              <a:t>System - SAS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>
                <a:latin typeface="Arial" charset="0"/>
                <a:cs typeface="Arial" charset="0"/>
              </a:rPr>
              <a:t>IEC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61850 communication </a:t>
            </a:r>
            <a:r>
              <a:rPr lang="fr-FR" altLang="fr-FR" sz="2400" dirty="0">
                <a:latin typeface="Arial" charset="0"/>
                <a:cs typeface="Arial" charset="0"/>
              </a:rPr>
              <a:t>architecture</a:t>
            </a:r>
            <a:endParaRPr lang="fr-FR" altLang="fr-FR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>
                <a:latin typeface="Arial" charset="0"/>
                <a:cs typeface="Arial" charset="0"/>
              </a:rPr>
              <a:t>4</a:t>
            </a:r>
            <a:r>
              <a:rPr lang="fr-FR" altLang="fr-FR" dirty="0" smtClean="0">
                <a:latin typeface="Arial" charset="0"/>
                <a:cs typeface="Arial" charset="0"/>
              </a:rPr>
              <a:t> / 11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2158224"/>
            <a:ext cx="3247756" cy="34760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55595" y="5675736"/>
            <a:ext cx="358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OSI mapping of IEC 61850 protocols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46575" y="6046548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IEC 61850 communication architecture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33845"/>
            <a:ext cx="3711225" cy="40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10726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detection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28" name="Ellipse 27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Connecteur droit 22"/>
          <p:cNvCxnSpPr/>
          <p:nvPr/>
        </p:nvCxnSpPr>
        <p:spPr>
          <a:xfrm>
            <a:off x="1961710" y="5769262"/>
            <a:ext cx="17551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err="1">
                <a:latin typeface="Arial" charset="0"/>
                <a:cs typeface="Arial" charset="0"/>
              </a:rPr>
              <a:t>Substation</a:t>
            </a:r>
            <a:r>
              <a:rPr lang="fr-FR" altLang="fr-FR" dirty="0">
                <a:latin typeface="Arial" charset="0"/>
                <a:cs typeface="Arial" charset="0"/>
              </a:rPr>
              <a:t> Automation </a:t>
            </a:r>
            <a:r>
              <a:rPr lang="fr-FR" altLang="fr-FR" dirty="0" smtClean="0">
                <a:latin typeface="Arial" charset="0"/>
                <a:cs typeface="Arial" charset="0"/>
              </a:rPr>
              <a:t>System - SAS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 smtClean="0">
                <a:latin typeface="Arial" charset="0"/>
                <a:cs typeface="Arial" charset="0"/>
              </a:rPr>
              <a:t>GOOSE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protocol</a:t>
            </a:r>
            <a:endParaRPr lang="fr-FR" altLang="fr-FR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>
                <a:latin typeface="Arial" charset="0"/>
                <a:cs typeface="Arial" charset="0"/>
              </a:rPr>
              <a:t>5 / 11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6"/>
          <a:stretch/>
        </p:blipFill>
        <p:spPr bwMode="auto">
          <a:xfrm>
            <a:off x="408958" y="1538790"/>
            <a:ext cx="2936084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688567" y="6078157"/>
            <a:ext cx="2250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GOOSE frame structure</a:t>
            </a:r>
            <a:endParaRPr lang="en-US" sz="14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4972341" y="1673805"/>
            <a:ext cx="2840018" cy="1977183"/>
            <a:chOff x="1511660" y="2663915"/>
            <a:chExt cx="2520280" cy="1491782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511660" y="3744035"/>
              <a:ext cx="252028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601670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096725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2456765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2591780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726795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2951820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3311860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1621486" y="3528591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T0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2006715" y="3528591"/>
              <a:ext cx="5400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(T0)</a:t>
              </a:r>
              <a:endParaRPr lang="en-US" sz="8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906815" y="3537694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T3</a:t>
              </a:r>
              <a:endParaRPr lang="en-US" sz="900" dirty="0"/>
            </a:p>
          </p:txBody>
        </p:sp>
        <p:cxnSp>
          <p:nvCxnSpPr>
            <p:cNvPr id="74" name="Connecteur droit 73"/>
            <p:cNvCxnSpPr/>
            <p:nvPr/>
          </p:nvCxnSpPr>
          <p:spPr>
            <a:xfrm>
              <a:off x="3806915" y="3654025"/>
              <a:ext cx="0" cy="1800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3335907" y="3528591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T0</a:t>
              </a:r>
            </a:p>
          </p:txBody>
        </p:sp>
        <p:cxnSp>
          <p:nvCxnSpPr>
            <p:cNvPr id="76" name="Connecteur droit avec flèche 75"/>
            <p:cNvCxnSpPr>
              <a:endCxn id="71" idx="1"/>
            </p:cNvCxnSpPr>
            <p:nvPr/>
          </p:nvCxnSpPr>
          <p:spPr>
            <a:xfrm flipH="1">
              <a:off x="1621486" y="2879359"/>
              <a:ext cx="655259" cy="7569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033340" y="2663915"/>
              <a:ext cx="1453573" cy="18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Transmission time</a:t>
              </a:r>
              <a:endParaRPr lang="en-US" sz="1000" dirty="0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2096725" y="2879359"/>
              <a:ext cx="270030" cy="7569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H="1">
              <a:off x="2456765" y="2879359"/>
              <a:ext cx="90011" cy="7569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 flipH="1">
              <a:off x="2591780" y="2879359"/>
              <a:ext cx="72669" cy="77466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>
              <a:stCxn id="77" idx="2"/>
            </p:cNvCxnSpPr>
            <p:nvPr/>
          </p:nvCxnSpPr>
          <p:spPr>
            <a:xfrm flipH="1">
              <a:off x="2726796" y="2849688"/>
              <a:ext cx="33330" cy="80433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2884312" y="2879359"/>
              <a:ext cx="67508" cy="76605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2996825" y="2879359"/>
              <a:ext cx="315036" cy="76605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83"/>
            <p:cNvSpPr txBox="1"/>
            <p:nvPr/>
          </p:nvSpPr>
          <p:spPr>
            <a:xfrm>
              <a:off x="2610390" y="3528591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T2</a:t>
              </a:r>
              <a:endParaRPr lang="en-US" sz="900" dirty="0"/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>
              <a:off x="3221850" y="2879359"/>
              <a:ext cx="590400" cy="7632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2439424" y="3528591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T1</a:t>
              </a:r>
              <a:endParaRPr lang="en-US" sz="9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292501" y="3528591"/>
              <a:ext cx="450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T1</a:t>
              </a:r>
              <a:endParaRPr lang="en-US" sz="900" dirty="0"/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2456765" y="3879050"/>
              <a:ext cx="135015" cy="225025"/>
              <a:chOff x="1421650" y="3924055"/>
              <a:chExt cx="135015" cy="225025"/>
            </a:xfrm>
          </p:grpSpPr>
          <p:cxnSp>
            <p:nvCxnSpPr>
              <p:cNvPr id="90" name="Connecteur droit avec flèche 89"/>
              <p:cNvCxnSpPr/>
              <p:nvPr/>
            </p:nvCxnSpPr>
            <p:spPr>
              <a:xfrm flipV="1">
                <a:off x="1430425" y="3924055"/>
                <a:ext cx="0" cy="225025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1421650" y="4149080"/>
                <a:ext cx="135015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ZoneTexte 88"/>
            <p:cNvSpPr txBox="1"/>
            <p:nvPr/>
          </p:nvSpPr>
          <p:spPr>
            <a:xfrm>
              <a:off x="2411760" y="3969924"/>
              <a:ext cx="699120" cy="18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event</a:t>
              </a:r>
              <a:endParaRPr lang="en-US" sz="1000" dirty="0"/>
            </a:p>
          </p:txBody>
        </p:sp>
      </p:grpSp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23157"/>
              </p:ext>
            </p:extLst>
          </p:nvPr>
        </p:nvGraphicFramePr>
        <p:xfrm>
          <a:off x="4382570" y="3690311"/>
          <a:ext cx="392484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47"/>
                <a:gridCol w="3357398"/>
              </a:tblGrid>
              <a:tr h="188737">
                <a:tc>
                  <a:txBody>
                    <a:bodyPr/>
                    <a:lstStyle/>
                    <a:p>
                      <a:r>
                        <a:rPr lang="fr-FR" sz="900" b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T0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noProof="0" dirty="0" smtClean="0">
                          <a:solidFill>
                            <a:schemeClr val="tx1"/>
                          </a:solidFill>
                        </a:rPr>
                        <a:t>retransmission in stable conditions (no event</a:t>
                      </a:r>
                      <a:r>
                        <a:rPr lang="en-US" sz="900" b="0" baseline="0" noProof="0" dirty="0" smtClean="0">
                          <a:solidFill>
                            <a:schemeClr val="tx1"/>
                          </a:solidFill>
                        </a:rPr>
                        <a:t> for a long time</a:t>
                      </a:r>
                      <a:r>
                        <a:rPr lang="en-US" sz="900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445">
                <a:tc>
                  <a:txBody>
                    <a:bodyPr/>
                    <a:lstStyle/>
                    <a:p>
                      <a:r>
                        <a:rPr lang="fr-FR" sz="900" b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(T0)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noProof="0" dirty="0" smtClean="0">
                          <a:solidFill>
                            <a:schemeClr val="tx1"/>
                          </a:solidFill>
                        </a:rPr>
                        <a:t>retransmission in stable conditions may be shortened by an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70">
                <a:tc>
                  <a:txBody>
                    <a:bodyPr/>
                    <a:lstStyle/>
                    <a:p>
                      <a:r>
                        <a:rPr lang="fr-FR" sz="900" b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noProof="0" dirty="0" smtClean="0">
                          <a:solidFill>
                            <a:schemeClr val="tx1"/>
                          </a:solidFill>
                        </a:rPr>
                        <a:t>shortest</a:t>
                      </a:r>
                      <a:r>
                        <a:rPr lang="en-US" sz="900" b="0" baseline="0" noProof="0" dirty="0" smtClean="0">
                          <a:solidFill>
                            <a:schemeClr val="tx1"/>
                          </a:solidFill>
                        </a:rPr>
                        <a:t> retransmission time after an event</a:t>
                      </a:r>
                      <a:endParaRPr lang="en-US" sz="9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295">
                <a:tc>
                  <a:txBody>
                    <a:bodyPr/>
                    <a:lstStyle/>
                    <a:p>
                      <a:r>
                        <a:rPr lang="fr-FR" sz="900" b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T2,</a:t>
                      </a:r>
                      <a:r>
                        <a:rPr lang="fr-FR" sz="9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T3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noProof="0" dirty="0" smtClean="0">
                          <a:solidFill>
                            <a:schemeClr val="tx1"/>
                          </a:solidFill>
                        </a:rPr>
                        <a:t>longer retransmission</a:t>
                      </a:r>
                      <a:r>
                        <a:rPr lang="en-US" sz="900" b="0" baseline="0" noProof="0" dirty="0" smtClean="0">
                          <a:solidFill>
                            <a:schemeClr val="tx1"/>
                          </a:solidFill>
                        </a:rPr>
                        <a:t> times until achieving stable conditions</a:t>
                      </a:r>
                      <a:endParaRPr lang="en-US" sz="9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" name="ZoneTexte 92"/>
          <p:cNvSpPr txBox="1"/>
          <p:nvPr/>
        </p:nvSpPr>
        <p:spPr>
          <a:xfrm>
            <a:off x="4961528" y="4624480"/>
            <a:ext cx="2840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GOOSE transmission mechanism</a:t>
            </a:r>
            <a:endParaRPr lang="en-US" sz="1400" dirty="0"/>
          </a:p>
        </p:txBody>
      </p:sp>
      <p:sp>
        <p:nvSpPr>
          <p:cNvPr id="94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166955" y="5184855"/>
            <a:ext cx="4342203" cy="1079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 sz="1800" dirty="0" smtClean="0"/>
              <a:t>Attacks: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fr-FR" sz="1800" dirty="0" smtClean="0"/>
              <a:t>Ethernet storm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fr-FR" sz="1800" dirty="0" smtClean="0"/>
              <a:t>Fraudulent GOOSE messages</a:t>
            </a:r>
          </a:p>
        </p:txBody>
      </p:sp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25137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detection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" name="Groupe 55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57" name="Ellipse 56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Ellipse 94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GOOSE </a:t>
            </a:r>
            <a:r>
              <a:rPr lang="fr-FR" altLang="fr-FR" dirty="0" err="1" smtClean="0">
                <a:latin typeface="Arial" charset="0"/>
                <a:cs typeface="Arial" charset="0"/>
              </a:rPr>
              <a:t>attack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detection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 smtClean="0">
                <a:latin typeface="Arial" charset="0"/>
                <a:cs typeface="Arial" charset="0"/>
              </a:rPr>
              <a:t>GOOSE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attack</a:t>
            </a: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resilient</a:t>
            </a:r>
            <a:r>
              <a:rPr lang="fr-FR" altLang="fr-FR" sz="2400" dirty="0" smtClean="0">
                <a:latin typeface="Arial" charset="0"/>
                <a:cs typeface="Arial" charset="0"/>
              </a:rPr>
              <a:t> architecture</a:t>
            </a: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>
                <a:latin typeface="Arial" charset="0"/>
                <a:cs typeface="Arial" charset="0"/>
              </a:rPr>
              <a:t>6</a:t>
            </a:r>
            <a:r>
              <a:rPr lang="fr-FR" altLang="fr-FR" dirty="0" smtClean="0">
                <a:latin typeface="Arial" charset="0"/>
                <a:cs typeface="Arial" charset="0"/>
              </a:rPr>
              <a:t> / 11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281493" y="5544235"/>
            <a:ext cx="431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Resilient communication architecture</a:t>
            </a:r>
            <a:endParaRPr lang="en-US" sz="14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7" y="2543150"/>
            <a:ext cx="43148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Connecteur droit 94"/>
          <p:cNvCxnSpPr>
            <a:stCxn id="126" idx="1"/>
          </p:cNvCxnSpPr>
          <p:nvPr/>
        </p:nvCxnSpPr>
        <p:spPr>
          <a:xfrm flipH="1">
            <a:off x="5661165" y="3700209"/>
            <a:ext cx="260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>
            <a:stCxn id="127" idx="1"/>
          </p:cNvCxnSpPr>
          <p:nvPr/>
        </p:nvCxnSpPr>
        <p:spPr>
          <a:xfrm flipH="1" flipV="1">
            <a:off x="5652115" y="4533973"/>
            <a:ext cx="1395162" cy="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5652115" y="3149497"/>
            <a:ext cx="0" cy="13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504115" y="2384412"/>
            <a:ext cx="55980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1331635" y="2384412"/>
            <a:ext cx="0" cy="2250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2636780" y="2384411"/>
            <a:ext cx="0" cy="2250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4436985" y="2384410"/>
            <a:ext cx="0" cy="2250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6507218" y="2735387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2411765" y="2055430"/>
            <a:ext cx="238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Ethernet IED-supervision</a:t>
            </a:r>
            <a:endParaRPr lang="en-US" sz="1400" dirty="0"/>
          </a:p>
        </p:txBody>
      </p:sp>
      <p:sp>
        <p:nvSpPr>
          <p:cNvPr id="104" name="ZoneTexte 103"/>
          <p:cNvSpPr txBox="1"/>
          <p:nvPr/>
        </p:nvSpPr>
        <p:spPr>
          <a:xfrm>
            <a:off x="5337090" y="4533973"/>
            <a:ext cx="86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Ethernet IED-IED</a:t>
            </a:r>
            <a:endParaRPr lang="en-US" sz="14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606138" y="2739664"/>
            <a:ext cx="90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Modbus</a:t>
            </a:r>
            <a:endParaRPr lang="en-US" sz="1400" dirty="0"/>
          </a:p>
        </p:txBody>
      </p:sp>
      <p:cxnSp>
        <p:nvCxnSpPr>
          <p:cNvPr id="106" name="Connecteur droit 105"/>
          <p:cNvCxnSpPr/>
          <p:nvPr/>
        </p:nvCxnSpPr>
        <p:spPr>
          <a:xfrm>
            <a:off x="2015347" y="3149497"/>
            <a:ext cx="9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3536943" y="3149497"/>
            <a:ext cx="9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256965" y="2574615"/>
            <a:ext cx="540065" cy="648000"/>
          </a:xfrm>
          <a:prstGeom prst="rect">
            <a:avLst/>
          </a:prstGeom>
          <a:solidFill>
            <a:srgbClr val="B2BB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456765" y="2574615"/>
            <a:ext cx="378000" cy="648000"/>
          </a:xfrm>
          <a:prstGeom prst="rect">
            <a:avLst/>
          </a:prstGeom>
          <a:solidFill>
            <a:srgbClr val="B2BB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151620" y="2574615"/>
            <a:ext cx="540065" cy="648000"/>
          </a:xfrm>
          <a:prstGeom prst="rect">
            <a:avLst/>
          </a:prstGeom>
          <a:solidFill>
            <a:srgbClr val="B2BB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110"/>
          <p:cNvCxnSpPr/>
          <p:nvPr/>
        </p:nvCxnSpPr>
        <p:spPr>
          <a:xfrm flipH="1">
            <a:off x="504115" y="3149497"/>
            <a:ext cx="51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e 111"/>
          <p:cNvGrpSpPr/>
          <p:nvPr/>
        </p:nvGrpSpPr>
        <p:grpSpPr>
          <a:xfrm>
            <a:off x="3491885" y="3014482"/>
            <a:ext cx="225025" cy="225026"/>
            <a:chOff x="3491885" y="2518717"/>
            <a:chExt cx="225025" cy="225026"/>
          </a:xfrm>
        </p:grpSpPr>
        <p:cxnSp>
          <p:nvCxnSpPr>
            <p:cNvPr id="113" name="Connecteur droit 112"/>
            <p:cNvCxnSpPr/>
            <p:nvPr/>
          </p:nvCxnSpPr>
          <p:spPr>
            <a:xfrm>
              <a:off x="3539193" y="2653732"/>
              <a:ext cx="9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flipH="1">
              <a:off x="3491885" y="2518718"/>
              <a:ext cx="135015" cy="22502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flipH="1">
              <a:off x="3581895" y="2518717"/>
              <a:ext cx="135015" cy="22502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1961715" y="3014481"/>
            <a:ext cx="225025" cy="225026"/>
            <a:chOff x="1961715" y="2518716"/>
            <a:chExt cx="225025" cy="225026"/>
          </a:xfrm>
        </p:grpSpPr>
        <p:cxnSp>
          <p:nvCxnSpPr>
            <p:cNvPr id="117" name="Connecteur droit 116"/>
            <p:cNvCxnSpPr/>
            <p:nvPr/>
          </p:nvCxnSpPr>
          <p:spPr>
            <a:xfrm>
              <a:off x="2017597" y="2653732"/>
              <a:ext cx="9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flipH="1">
              <a:off x="1961715" y="2518717"/>
              <a:ext cx="135015" cy="22502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flipH="1">
              <a:off x="2051725" y="2518716"/>
              <a:ext cx="135015" cy="22502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Connecteur droit avec flèche 119"/>
          <p:cNvCxnSpPr/>
          <p:nvPr/>
        </p:nvCxnSpPr>
        <p:spPr>
          <a:xfrm flipV="1">
            <a:off x="6957265" y="2191855"/>
            <a:ext cx="0" cy="4986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652115" y="2198197"/>
            <a:ext cx="0" cy="180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rot="16200000" flipV="1">
            <a:off x="5248893" y="2221968"/>
            <a:ext cx="0" cy="4986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4346980" y="2406924"/>
            <a:ext cx="0" cy="144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2546780" y="2415324"/>
            <a:ext cx="0" cy="144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1250785" y="2420447"/>
            <a:ext cx="0" cy="144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à coins arrondis 125"/>
          <p:cNvSpPr/>
          <p:nvPr/>
        </p:nvSpPr>
        <p:spPr>
          <a:xfrm>
            <a:off x="5922145" y="3329517"/>
            <a:ext cx="1170135" cy="74138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Bandwidth checker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7" name="Rectangle à coins arrondis 126"/>
          <p:cNvSpPr/>
          <p:nvPr/>
        </p:nvSpPr>
        <p:spPr>
          <a:xfrm>
            <a:off x="7047277" y="4163309"/>
            <a:ext cx="1170128" cy="74138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Corrupted GOOSE detector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8" name="Connecteur droit 127"/>
          <p:cNvCxnSpPr/>
          <p:nvPr/>
        </p:nvCxnSpPr>
        <p:spPr>
          <a:xfrm flipV="1">
            <a:off x="5562115" y="2159385"/>
            <a:ext cx="0" cy="2250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7632340" y="2735387"/>
            <a:ext cx="1" cy="140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6282190" y="2723009"/>
            <a:ext cx="1548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flipV="1">
            <a:off x="7047277" y="2153198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à coins arrondis 131"/>
          <p:cNvSpPr/>
          <p:nvPr/>
        </p:nvSpPr>
        <p:spPr>
          <a:xfrm>
            <a:off x="5427084" y="1574322"/>
            <a:ext cx="2610301" cy="585065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5768581" y="2982086"/>
            <a:ext cx="1043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Request</a:t>
            </a:r>
          </a:p>
        </p:txBody>
      </p:sp>
      <p:cxnSp>
        <p:nvCxnSpPr>
          <p:cNvPr id="134" name="Connecteur droit avec flèche 133"/>
          <p:cNvCxnSpPr/>
          <p:nvPr/>
        </p:nvCxnSpPr>
        <p:spPr>
          <a:xfrm>
            <a:off x="6417205" y="2765138"/>
            <a:ext cx="0" cy="49868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722351" y="3306582"/>
            <a:ext cx="585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Alarm</a:t>
            </a:r>
            <a:endParaRPr lang="en-U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36" name="Connecteur droit avec flèche 135"/>
          <p:cNvCxnSpPr/>
          <p:nvPr/>
        </p:nvCxnSpPr>
        <p:spPr>
          <a:xfrm flipV="1">
            <a:off x="7722350" y="3188044"/>
            <a:ext cx="0" cy="49868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1646675" y="2567830"/>
            <a:ext cx="4725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2819416" y="2574615"/>
            <a:ext cx="98749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</a:t>
            </a:r>
          </a:p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coupling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4752021" y="2567830"/>
            <a:ext cx="49687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1376645" y="4902393"/>
            <a:ext cx="76116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3844517" y="4902393"/>
            <a:ext cx="76116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 2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2525478" y="4779860"/>
            <a:ext cx="91810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coupling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1511660" y="3429000"/>
            <a:ext cx="8518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section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3626895" y="3429000"/>
            <a:ext cx="81009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section 2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75398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detection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3" name="Groupe 72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74" name="Ellipse 73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Ellipse 77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26" grpId="0" animBg="1"/>
      <p:bldP spid="127" grpId="0" animBg="1"/>
      <p:bldP spid="133" grpId="0"/>
      <p:bldP spid="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GOOSE </a:t>
            </a:r>
            <a:r>
              <a:rPr lang="fr-FR" altLang="fr-FR" dirty="0" err="1" smtClean="0">
                <a:latin typeface="Arial" charset="0"/>
                <a:cs typeface="Arial" charset="0"/>
              </a:rPr>
              <a:t>attack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detection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Bandwidth</a:t>
            </a: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checker</a:t>
            </a:r>
            <a:endParaRPr lang="fr-FR" altLang="fr-FR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>
                <a:latin typeface="Arial" charset="0"/>
                <a:cs typeface="Arial" charset="0"/>
              </a:rPr>
              <a:t>7 / 11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20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182306" cy="26838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From </a:t>
            </a:r>
            <a:r>
              <a:rPr lang="en-US" sz="1800" dirty="0" err="1" smtClean="0"/>
              <a:t>ifstat</a:t>
            </a:r>
            <a:endParaRPr lang="en-US" sz="1800" dirty="0" smtClean="0"/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 bwMode="auto">
          <a:xfrm>
            <a:off x="454038" y="2537910"/>
            <a:ext cx="7695854" cy="187380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Start </a:t>
            </a:r>
            <a:r>
              <a:rPr lang="en-US" sz="1400" dirty="0" err="1"/>
              <a:t>ifstat</a:t>
            </a:r>
            <a:r>
              <a:rPr lang="en-US" sz="1400" dirty="0"/>
              <a:t> in Modbus server mode</a:t>
            </a:r>
          </a:p>
          <a:p>
            <a:r>
              <a:rPr lang="en-US" sz="1400" dirty="0"/>
              <a:t>Initialize Modbus server</a:t>
            </a:r>
          </a:p>
          <a:p>
            <a:r>
              <a:rPr lang="en-US" sz="1400" dirty="0"/>
              <a:t>Wait for client connections</a:t>
            </a:r>
          </a:p>
          <a:p>
            <a:r>
              <a:rPr lang="en-US" sz="1400" dirty="0"/>
              <a:t>While (</a:t>
            </a:r>
            <a:r>
              <a:rPr lang="en-US" sz="1400" dirty="0" err="1"/>
              <a:t>ifstat</a:t>
            </a:r>
            <a:r>
              <a:rPr lang="en-US" sz="1400" dirty="0"/>
              <a:t> runs)</a:t>
            </a:r>
          </a:p>
          <a:p>
            <a:r>
              <a:rPr lang="en-US" sz="1400" dirty="0" smtClean="0"/>
              <a:t>          While </a:t>
            </a:r>
            <a:r>
              <a:rPr lang="en-US" sz="1400" dirty="0"/>
              <a:t>(</a:t>
            </a:r>
            <a:r>
              <a:rPr lang="en-US" sz="1400" dirty="0" err="1"/>
              <a:t>Client_Connection_Counter</a:t>
            </a:r>
            <a:r>
              <a:rPr lang="en-US" sz="1400" dirty="0"/>
              <a:t> &lt; </a:t>
            </a:r>
            <a:r>
              <a:rPr lang="en-US" sz="1400" dirty="0" err="1" smtClean="0"/>
              <a:t>Configured_Window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</a:t>
            </a:r>
            <a:r>
              <a:rPr lang="en-US" sz="1400" dirty="0" err="1" smtClean="0"/>
              <a:t>Mean_Bandwidth</a:t>
            </a:r>
            <a:r>
              <a:rPr lang="en-US" sz="1400" dirty="0" smtClean="0"/>
              <a:t> </a:t>
            </a:r>
            <a:r>
              <a:rPr lang="en-US" sz="1400" dirty="0"/>
              <a:t>+= </a:t>
            </a:r>
            <a:r>
              <a:rPr lang="en-US" sz="1400" dirty="0" err="1" smtClean="0"/>
              <a:t>Number_of_IN_Frames_Since_Last_Connection</a:t>
            </a:r>
            <a:r>
              <a:rPr lang="en-US" sz="1400" dirty="0" smtClean="0"/>
              <a:t> </a:t>
            </a:r>
            <a:r>
              <a:rPr lang="en-US" sz="1400" dirty="0"/>
              <a:t>/ </a:t>
            </a:r>
            <a:r>
              <a:rPr lang="en-US" sz="1400" dirty="0" err="1"/>
              <a:t>Configured_Window</a:t>
            </a:r>
            <a:endParaRPr lang="en-US" sz="1400" dirty="0"/>
          </a:p>
          <a:p>
            <a:r>
              <a:rPr lang="en-US" sz="1400" dirty="0" smtClean="0"/>
              <a:t>           Reset </a:t>
            </a:r>
            <a:r>
              <a:rPr lang="en-US" sz="1400" dirty="0" err="1"/>
              <a:t>Client_Connection_Counter</a:t>
            </a:r>
            <a:endParaRPr lang="en-US" sz="14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18276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 detection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Groupe 23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25" name="Ellipse 24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Ellipse 28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1873823" y="4411715"/>
            <a:ext cx="431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bandwidth measurement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GOOSE </a:t>
            </a:r>
            <a:r>
              <a:rPr lang="fr-FR" altLang="fr-FR" dirty="0" err="1" smtClean="0">
                <a:latin typeface="Arial" charset="0"/>
                <a:cs typeface="Arial" charset="0"/>
              </a:rPr>
              <a:t>attack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detection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 err="1">
                <a:latin typeface="Arial" charset="0"/>
                <a:cs typeface="Arial" charset="0"/>
              </a:rPr>
              <a:t>Corrupted</a:t>
            </a:r>
            <a:r>
              <a:rPr lang="fr-FR" altLang="fr-FR" sz="2400" dirty="0">
                <a:latin typeface="Arial" charset="0"/>
                <a:cs typeface="Arial" charset="0"/>
              </a:rPr>
              <a:t>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GOOSE frame detector</a:t>
            </a: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>
                <a:latin typeface="Arial" charset="0"/>
                <a:cs typeface="Arial" charset="0"/>
              </a:rPr>
              <a:t>8</a:t>
            </a:r>
            <a:r>
              <a:rPr lang="fr-FR" altLang="fr-FR" dirty="0" smtClean="0">
                <a:latin typeface="Arial" charset="0"/>
                <a:cs typeface="Arial" charset="0"/>
              </a:rPr>
              <a:t> / 11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84014" y="4104075"/>
            <a:ext cx="431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GOOSE attack timeline</a:t>
            </a:r>
            <a:endParaRPr lang="en-US" sz="1400" dirty="0"/>
          </a:p>
        </p:txBody>
      </p:sp>
      <p:cxnSp>
        <p:nvCxnSpPr>
          <p:cNvPr id="177" name="Connecteur droit 176"/>
          <p:cNvCxnSpPr/>
          <p:nvPr/>
        </p:nvCxnSpPr>
        <p:spPr>
          <a:xfrm>
            <a:off x="431540" y="2663915"/>
            <a:ext cx="7920880" cy="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8" name="Connecteur droit avec flèche 177"/>
          <p:cNvCxnSpPr/>
          <p:nvPr/>
        </p:nvCxnSpPr>
        <p:spPr>
          <a:xfrm flipV="1">
            <a:off x="791580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9" name="Connecteur droit avec flèche 178"/>
          <p:cNvCxnSpPr/>
          <p:nvPr/>
        </p:nvCxnSpPr>
        <p:spPr>
          <a:xfrm flipV="1">
            <a:off x="2231740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0" name="Connecteur droit avec flèche 179"/>
          <p:cNvCxnSpPr/>
          <p:nvPr/>
        </p:nvCxnSpPr>
        <p:spPr>
          <a:xfrm flipV="1">
            <a:off x="3635740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1" name="Connecteur droit avec flèche 180"/>
          <p:cNvCxnSpPr/>
          <p:nvPr/>
        </p:nvCxnSpPr>
        <p:spPr>
          <a:xfrm flipV="1">
            <a:off x="5112060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3" name="Connecteur droit avec flèche 182"/>
          <p:cNvCxnSpPr/>
          <p:nvPr/>
        </p:nvCxnSpPr>
        <p:spPr>
          <a:xfrm flipV="1">
            <a:off x="7918001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4" name="Connecteur droit avec flèche 183"/>
          <p:cNvCxnSpPr/>
          <p:nvPr/>
        </p:nvCxnSpPr>
        <p:spPr>
          <a:xfrm flipV="1">
            <a:off x="5400092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5" name="Connecteur droit avec flèche 184"/>
          <p:cNvCxnSpPr/>
          <p:nvPr/>
        </p:nvCxnSpPr>
        <p:spPr>
          <a:xfrm flipV="1">
            <a:off x="5659752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6" name="Connecteur droit avec flèche 185"/>
          <p:cNvCxnSpPr/>
          <p:nvPr/>
        </p:nvCxnSpPr>
        <p:spPr>
          <a:xfrm flipV="1">
            <a:off x="5946782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7" name="Connecteur droit avec flèche 186"/>
          <p:cNvCxnSpPr/>
          <p:nvPr/>
        </p:nvCxnSpPr>
        <p:spPr>
          <a:xfrm flipV="1">
            <a:off x="6193811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8" name="Connecteur droit avec flèche 187"/>
          <p:cNvCxnSpPr/>
          <p:nvPr/>
        </p:nvCxnSpPr>
        <p:spPr>
          <a:xfrm flipV="1">
            <a:off x="6463194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9" name="Connecteur droit avec flèche 188"/>
          <p:cNvCxnSpPr/>
          <p:nvPr/>
        </p:nvCxnSpPr>
        <p:spPr>
          <a:xfrm flipV="1">
            <a:off x="2519772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0" name="Connecteur droit avec flèche 189"/>
          <p:cNvCxnSpPr/>
          <p:nvPr/>
        </p:nvCxnSpPr>
        <p:spPr>
          <a:xfrm flipV="1">
            <a:off x="2792189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1" name="Connecteur droit avec flèche 190"/>
          <p:cNvCxnSpPr/>
          <p:nvPr/>
        </p:nvCxnSpPr>
        <p:spPr>
          <a:xfrm flipV="1">
            <a:off x="3068865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2" name="Connecteur droit avec flèche 191"/>
          <p:cNvCxnSpPr/>
          <p:nvPr/>
        </p:nvCxnSpPr>
        <p:spPr>
          <a:xfrm flipV="1">
            <a:off x="3356865" y="2708920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3" name="Connecteur droit 192"/>
          <p:cNvCxnSpPr/>
          <p:nvPr/>
        </p:nvCxnSpPr>
        <p:spPr>
          <a:xfrm>
            <a:off x="791580" y="2131694"/>
            <a:ext cx="0" cy="53222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4" name="Connecteur droit 193"/>
          <p:cNvCxnSpPr/>
          <p:nvPr/>
        </p:nvCxnSpPr>
        <p:spPr>
          <a:xfrm>
            <a:off x="2231740" y="1843662"/>
            <a:ext cx="0" cy="82025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5" name="Connecteur droit avec flèche 194"/>
          <p:cNvCxnSpPr/>
          <p:nvPr/>
        </p:nvCxnSpPr>
        <p:spPr>
          <a:xfrm>
            <a:off x="791580" y="2491734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6" name="ZoneTexte 31"/>
          <p:cNvSpPr txBox="1"/>
          <p:nvPr/>
        </p:nvSpPr>
        <p:spPr>
          <a:xfrm>
            <a:off x="1367644" y="212240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97" name="Connecteur droit 196"/>
          <p:cNvCxnSpPr/>
          <p:nvPr/>
        </p:nvCxnSpPr>
        <p:spPr>
          <a:xfrm>
            <a:off x="3626895" y="1839016"/>
            <a:ext cx="0" cy="82489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8" name="Connecteur droit avec flèche 197"/>
          <p:cNvCxnSpPr/>
          <p:nvPr/>
        </p:nvCxnSpPr>
        <p:spPr>
          <a:xfrm>
            <a:off x="2231740" y="199697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9" name="ZoneTexte 34"/>
          <p:cNvSpPr txBox="1"/>
          <p:nvPr/>
        </p:nvSpPr>
        <p:spPr>
          <a:xfrm>
            <a:off x="2807804" y="1627638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1" name="Connecteur droit avec flèche 200"/>
          <p:cNvCxnSpPr/>
          <p:nvPr/>
        </p:nvCxnSpPr>
        <p:spPr>
          <a:xfrm>
            <a:off x="3626895" y="2510318"/>
            <a:ext cx="148516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2" name="ZoneTexte 37"/>
          <p:cNvSpPr txBox="1"/>
          <p:nvPr/>
        </p:nvSpPr>
        <p:spPr>
          <a:xfrm>
            <a:off x="4173585" y="212240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4" name="Connecteur droit avec flèche 203"/>
          <p:cNvCxnSpPr/>
          <p:nvPr/>
        </p:nvCxnSpPr>
        <p:spPr>
          <a:xfrm flipV="1">
            <a:off x="5112060" y="2491734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5" name="ZoneTexte 40"/>
          <p:cNvSpPr txBox="1"/>
          <p:nvPr/>
        </p:nvSpPr>
        <p:spPr>
          <a:xfrm>
            <a:off x="5069426" y="212240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6" name="Connecteur droit 205"/>
          <p:cNvCxnSpPr/>
          <p:nvPr/>
        </p:nvCxnSpPr>
        <p:spPr>
          <a:xfrm>
            <a:off x="7918001" y="2140986"/>
            <a:ext cx="0" cy="52601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7" name="Connecteur droit avec flèche 206"/>
          <p:cNvCxnSpPr/>
          <p:nvPr/>
        </p:nvCxnSpPr>
        <p:spPr>
          <a:xfrm>
            <a:off x="6477841" y="2501026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8" name="ZoneTexte 43"/>
          <p:cNvSpPr txBox="1"/>
          <p:nvPr/>
        </p:nvSpPr>
        <p:spPr>
          <a:xfrm>
            <a:off x="7053905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9" name="Connecteur droit 208"/>
          <p:cNvCxnSpPr/>
          <p:nvPr/>
        </p:nvCxnSpPr>
        <p:spPr>
          <a:xfrm>
            <a:off x="5400092" y="2131694"/>
            <a:ext cx="0" cy="53222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0" name="Connecteur droit avec flèche 209"/>
          <p:cNvCxnSpPr/>
          <p:nvPr/>
        </p:nvCxnSpPr>
        <p:spPr>
          <a:xfrm flipV="1">
            <a:off x="5370718" y="2501026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1" name="ZoneTexte 47"/>
          <p:cNvSpPr txBox="1"/>
          <p:nvPr/>
        </p:nvSpPr>
        <p:spPr>
          <a:xfrm>
            <a:off x="5328084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12" name="Connecteur droit 211"/>
          <p:cNvCxnSpPr/>
          <p:nvPr/>
        </p:nvCxnSpPr>
        <p:spPr>
          <a:xfrm flipH="1">
            <a:off x="5657850" y="2140986"/>
            <a:ext cx="900" cy="52601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3" name="Connecteur droit avec flèche 212"/>
          <p:cNvCxnSpPr/>
          <p:nvPr/>
        </p:nvCxnSpPr>
        <p:spPr>
          <a:xfrm flipV="1">
            <a:off x="5658750" y="2501026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4" name="ZoneTexte 50"/>
          <p:cNvSpPr txBox="1"/>
          <p:nvPr/>
        </p:nvSpPr>
        <p:spPr>
          <a:xfrm>
            <a:off x="5616116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15" name="Connecteur droit 214"/>
          <p:cNvCxnSpPr/>
          <p:nvPr/>
        </p:nvCxnSpPr>
        <p:spPr>
          <a:xfrm>
            <a:off x="5946782" y="2140986"/>
            <a:ext cx="0" cy="52601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6" name="Connecteur droit avec flèche 215"/>
          <p:cNvCxnSpPr/>
          <p:nvPr/>
        </p:nvCxnSpPr>
        <p:spPr>
          <a:xfrm>
            <a:off x="5904148" y="2491734"/>
            <a:ext cx="288000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7" name="ZoneTexte 53"/>
          <p:cNvSpPr txBox="1"/>
          <p:nvPr/>
        </p:nvSpPr>
        <p:spPr>
          <a:xfrm>
            <a:off x="5877145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6189809" y="2140986"/>
            <a:ext cx="2339" cy="52601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9" name="Connecteur droit avec flèche 218"/>
          <p:cNvCxnSpPr/>
          <p:nvPr/>
        </p:nvCxnSpPr>
        <p:spPr>
          <a:xfrm flipV="1">
            <a:off x="6189809" y="2501026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0" name="ZoneTexte 56"/>
          <p:cNvSpPr txBox="1"/>
          <p:nvPr/>
        </p:nvSpPr>
        <p:spPr>
          <a:xfrm>
            <a:off x="6147175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2" name="Connecteur droit avec flèche 221"/>
          <p:cNvCxnSpPr/>
          <p:nvPr/>
        </p:nvCxnSpPr>
        <p:spPr>
          <a:xfrm flipV="1">
            <a:off x="2231740" y="2501026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3" name="ZoneTexte 60"/>
          <p:cNvSpPr txBox="1"/>
          <p:nvPr/>
        </p:nvSpPr>
        <p:spPr>
          <a:xfrm>
            <a:off x="2189106" y="213169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4" name="Connecteur droit avec flèche 223"/>
          <p:cNvCxnSpPr/>
          <p:nvPr/>
        </p:nvCxnSpPr>
        <p:spPr>
          <a:xfrm flipV="1">
            <a:off x="2490398" y="2510318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5" name="ZoneTexte 62"/>
          <p:cNvSpPr txBox="1"/>
          <p:nvPr/>
        </p:nvSpPr>
        <p:spPr>
          <a:xfrm>
            <a:off x="2447764" y="214098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6" name="Connecteur droit avec flèche 225"/>
          <p:cNvCxnSpPr/>
          <p:nvPr/>
        </p:nvCxnSpPr>
        <p:spPr>
          <a:xfrm flipV="1">
            <a:off x="2778430" y="2510318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7" name="ZoneTexte 64"/>
          <p:cNvSpPr txBox="1"/>
          <p:nvPr/>
        </p:nvSpPr>
        <p:spPr>
          <a:xfrm>
            <a:off x="2735796" y="214098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8" name="Connecteur droit avec flèche 227"/>
          <p:cNvCxnSpPr/>
          <p:nvPr/>
        </p:nvCxnSpPr>
        <p:spPr>
          <a:xfrm>
            <a:off x="3068865" y="2501026"/>
            <a:ext cx="288000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9" name="ZoneTexte 66"/>
          <p:cNvSpPr txBox="1"/>
          <p:nvPr/>
        </p:nvSpPr>
        <p:spPr>
          <a:xfrm>
            <a:off x="2996825" y="214098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30" name="Connecteur droit avec flèche 229"/>
          <p:cNvCxnSpPr/>
          <p:nvPr/>
        </p:nvCxnSpPr>
        <p:spPr>
          <a:xfrm flipV="1">
            <a:off x="3338863" y="2510318"/>
            <a:ext cx="288032" cy="92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1" name="ZoneTexte 68"/>
          <p:cNvSpPr txBox="1"/>
          <p:nvPr/>
        </p:nvSpPr>
        <p:spPr>
          <a:xfrm>
            <a:off x="3266855" y="214098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32" name="Connecteur droit 231"/>
          <p:cNvCxnSpPr/>
          <p:nvPr/>
        </p:nvCxnSpPr>
        <p:spPr>
          <a:xfrm>
            <a:off x="2519772" y="2131694"/>
            <a:ext cx="0" cy="53222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3" name="Connecteur droit 232"/>
          <p:cNvCxnSpPr/>
          <p:nvPr/>
        </p:nvCxnSpPr>
        <p:spPr>
          <a:xfrm flipH="1">
            <a:off x="2771795" y="2140986"/>
            <a:ext cx="0" cy="52292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4" name="Connecteur droit 233"/>
          <p:cNvCxnSpPr/>
          <p:nvPr/>
        </p:nvCxnSpPr>
        <p:spPr>
          <a:xfrm>
            <a:off x="3066462" y="2140986"/>
            <a:ext cx="2403" cy="52292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5" name="Connecteur droit 234"/>
          <p:cNvCxnSpPr/>
          <p:nvPr/>
        </p:nvCxnSpPr>
        <p:spPr>
          <a:xfrm>
            <a:off x="3356865" y="2131694"/>
            <a:ext cx="0" cy="53222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6" name="Connecteur droit avec flèche 235"/>
          <p:cNvCxnSpPr/>
          <p:nvPr/>
        </p:nvCxnSpPr>
        <p:spPr>
          <a:xfrm>
            <a:off x="5112060" y="2059686"/>
            <a:ext cx="1368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7" name="ZoneTexte 76"/>
          <p:cNvSpPr txBox="1"/>
          <p:nvPr/>
        </p:nvSpPr>
        <p:spPr>
          <a:xfrm>
            <a:off x="5688124" y="169035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fr-FR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8" name="ZoneTexte 77"/>
          <p:cNvSpPr txBox="1"/>
          <p:nvPr/>
        </p:nvSpPr>
        <p:spPr>
          <a:xfrm>
            <a:off x="2231740" y="3068960"/>
            <a:ext cx="1259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Attack – false GOOSE messages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ZoneTexte 78"/>
          <p:cNvSpPr txBox="1"/>
          <p:nvPr/>
        </p:nvSpPr>
        <p:spPr>
          <a:xfrm>
            <a:off x="5148327" y="3068960"/>
            <a:ext cx="12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Legitimate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messages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0" name="Connecteur droit avec flèche 239"/>
          <p:cNvCxnSpPr/>
          <p:nvPr/>
        </p:nvCxnSpPr>
        <p:spPr>
          <a:xfrm flipH="1" flipV="1">
            <a:off x="3671901" y="3167972"/>
            <a:ext cx="585064" cy="42420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1" name="Connecteur droit avec flèche 240"/>
          <p:cNvCxnSpPr/>
          <p:nvPr/>
        </p:nvCxnSpPr>
        <p:spPr>
          <a:xfrm flipH="1" flipV="1">
            <a:off x="3401870" y="3212977"/>
            <a:ext cx="855095" cy="37920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2" name="Connecteur droit avec flèche 241"/>
          <p:cNvCxnSpPr/>
          <p:nvPr/>
        </p:nvCxnSpPr>
        <p:spPr>
          <a:xfrm flipH="1" flipV="1">
            <a:off x="6549850" y="3167972"/>
            <a:ext cx="469236" cy="42420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3" name="Connecteur droit avec flèche 242"/>
          <p:cNvCxnSpPr/>
          <p:nvPr/>
        </p:nvCxnSpPr>
        <p:spPr>
          <a:xfrm flipH="1" flipV="1">
            <a:off x="6264188" y="3167972"/>
            <a:ext cx="754898" cy="42420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4" name="ZoneTexte 85"/>
          <p:cNvSpPr txBox="1"/>
          <p:nvPr/>
        </p:nvSpPr>
        <p:spPr>
          <a:xfrm>
            <a:off x="3887924" y="3528011"/>
            <a:ext cx="200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Inconsistent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ZoneTexte 86"/>
          <p:cNvSpPr txBox="1"/>
          <p:nvPr/>
        </p:nvSpPr>
        <p:spPr>
          <a:xfrm>
            <a:off x="6716914" y="3528011"/>
            <a:ext cx="20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Consecutive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6" name="Connecteur droit 245"/>
          <p:cNvCxnSpPr/>
          <p:nvPr/>
        </p:nvCxnSpPr>
        <p:spPr>
          <a:xfrm>
            <a:off x="5112060" y="1857600"/>
            <a:ext cx="0" cy="80631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7" name="Connecteur droit 246"/>
          <p:cNvCxnSpPr/>
          <p:nvPr/>
        </p:nvCxnSpPr>
        <p:spPr>
          <a:xfrm>
            <a:off x="6462210" y="1857600"/>
            <a:ext cx="0" cy="80631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8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57200" y="4419110"/>
            <a:ext cx="3844765" cy="1800199"/>
          </a:xfr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 sz="1400" dirty="0" smtClean="0"/>
              <a:t>GOOSE </a:t>
            </a:r>
            <a:r>
              <a:rPr lang="en-US" altLang="fr-FR" sz="1400" dirty="0" err="1" smtClean="0"/>
              <a:t>scapy</a:t>
            </a:r>
            <a:r>
              <a:rPr lang="en-US" altLang="fr-FR" sz="1400" dirty="0" smtClean="0"/>
              <a:t> master to: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fr-FR" sz="1400" dirty="0" smtClean="0"/>
              <a:t>sniff GOOSE messages,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fr-FR" sz="1400" dirty="0" smtClean="0"/>
              <a:t>decode them,</a:t>
            </a:r>
            <a:endParaRPr lang="en-US" altLang="fr-FR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change a Boolean variable value in Data Set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modify </a:t>
            </a:r>
            <a:r>
              <a:rPr lang="en-US" sz="1400" dirty="0" err="1" smtClean="0"/>
              <a:t>StNum</a:t>
            </a:r>
            <a:r>
              <a:rPr lang="en-US" sz="1400" dirty="0" smtClean="0"/>
              <a:t> and </a:t>
            </a:r>
            <a:r>
              <a:rPr lang="en-US" sz="1400" dirty="0" err="1" smtClean="0"/>
              <a:t>SqNum</a:t>
            </a:r>
            <a:r>
              <a:rPr lang="en-US" sz="1400" dirty="0" smtClean="0"/>
              <a:t> appropriately,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encode fraudulent message,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end it.</a:t>
            </a:r>
            <a:endParaRPr lang="en-US" sz="1400" dirty="0"/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06536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detection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9" name="Groupe 88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90" name="Ellipse 89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Ellipse 90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Ellipse 93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ZoneTexte 97"/>
          <p:cNvSpPr txBox="1"/>
          <p:nvPr/>
        </p:nvSpPr>
        <p:spPr>
          <a:xfrm>
            <a:off x="220264" y="6198620"/>
            <a:ext cx="431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fraudulent GOOSE message generator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5" grpId="0"/>
      <p:bldP spid="227" grpId="0"/>
      <p:bldP spid="229" grpId="0"/>
      <p:bldP spid="231" grpId="0"/>
      <p:bldP spid="238" grpId="0"/>
      <p:bldP spid="244" grpId="0"/>
      <p:bldP spid="245" grpId="0"/>
      <p:bldP spid="248" grpId="0" uiExpand="1" build="p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GOOSE </a:t>
            </a:r>
            <a:r>
              <a:rPr lang="fr-FR" altLang="fr-FR" dirty="0" err="1" smtClean="0">
                <a:latin typeface="Arial" charset="0"/>
                <a:cs typeface="Arial" charset="0"/>
              </a:rPr>
              <a:t>attack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detection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	</a:t>
            </a:r>
            <a:r>
              <a:rPr lang="fr-FR" altLang="fr-FR" sz="2400" dirty="0" err="1">
                <a:latin typeface="Arial" charset="0"/>
                <a:cs typeface="Arial" charset="0"/>
              </a:rPr>
              <a:t>Corrupted</a:t>
            </a:r>
            <a:r>
              <a:rPr lang="fr-FR" altLang="fr-FR" sz="2400" dirty="0">
                <a:latin typeface="Arial" charset="0"/>
                <a:cs typeface="Arial" charset="0"/>
              </a:rPr>
              <a:t>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GOOSE frame detector</a:t>
            </a: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auto">
          <a:xfrm>
            <a:off x="8423920" y="6534150"/>
            <a:ext cx="72008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>
                <a:latin typeface="Arial" charset="0"/>
                <a:cs typeface="Arial" charset="0"/>
              </a:rPr>
              <a:t>9</a:t>
            </a:r>
            <a:r>
              <a:rPr lang="fr-FR" altLang="fr-FR" dirty="0" smtClean="0">
                <a:latin typeface="Arial" charset="0"/>
                <a:cs typeface="Arial" charset="0"/>
              </a:rPr>
              <a:t> / 11</a:t>
            </a:r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 bwMode="auto">
          <a:xfrm>
            <a:off x="1466654" y="6534150"/>
            <a:ext cx="634570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latin typeface="Arial" charset="0"/>
                <a:cs typeface="Arial" charset="0"/>
              </a:rPr>
              <a:t>GreHack 2015                     11/20/2015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Maëlle Kabir-Querrec</a:t>
            </a:r>
          </a:p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87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182306" cy="26838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From </a:t>
            </a:r>
            <a:r>
              <a:rPr lang="en-US" sz="1800" dirty="0" err="1" smtClean="0"/>
              <a:t>tcpdump</a:t>
            </a:r>
            <a:r>
              <a:rPr lang="en-US" sz="1800" dirty="0" smtClean="0"/>
              <a:t> 4.7.4 / </a:t>
            </a:r>
            <a:r>
              <a:rPr lang="en-US" sz="1800" dirty="0" err="1" smtClean="0"/>
              <a:t>libpcap</a:t>
            </a:r>
            <a:r>
              <a:rPr lang="en-US" sz="1800" dirty="0"/>
              <a:t> 1.7.4</a:t>
            </a:r>
            <a:endParaRPr lang="en-US" sz="18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799072"/>
            <a:ext cx="6992326" cy="1219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ZoneTexte 23"/>
          <p:cNvSpPr txBox="1"/>
          <p:nvPr/>
        </p:nvSpPr>
        <p:spPr>
          <a:xfrm>
            <a:off x="1301773" y="6083757"/>
            <a:ext cx="500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Results from fraudulent GOOSE detector (GICS platform)</a:t>
            </a:r>
            <a:endParaRPr lang="en-US" sz="1400" dirty="0"/>
          </a:p>
        </p:txBody>
      </p:sp>
      <p:sp>
        <p:nvSpPr>
          <p:cNvPr id="26" name="Espace réservé du contenu 4"/>
          <p:cNvSpPr txBox="1">
            <a:spLocks/>
          </p:cNvSpPr>
          <p:nvPr/>
        </p:nvSpPr>
        <p:spPr bwMode="auto">
          <a:xfrm>
            <a:off x="4755179" y="1600200"/>
            <a:ext cx="3912276" cy="26838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Start tcpdump in Modbus server mode</a:t>
            </a:r>
          </a:p>
          <a:p>
            <a:r>
              <a:rPr lang="en-US" sz="1400" smtClean="0"/>
              <a:t>Initialize Modbus server</a:t>
            </a:r>
          </a:p>
          <a:p>
            <a:r>
              <a:rPr lang="en-US" sz="1400" smtClean="0"/>
              <a:t>While (tcpdump runs)</a:t>
            </a:r>
          </a:p>
          <a:p>
            <a:r>
              <a:rPr lang="en-US" sz="1400" smtClean="0"/>
              <a:t>	Get captured GOOSE message</a:t>
            </a:r>
          </a:p>
          <a:p>
            <a:r>
              <a:rPr lang="en-US" sz="1400" smtClean="0"/>
              <a:t>	Get RxTime</a:t>
            </a:r>
          </a:p>
          <a:p>
            <a:r>
              <a:rPr lang="en-US" sz="1400" smtClean="0"/>
              <a:t>	Get GOOSE PDU fields and store them</a:t>
            </a:r>
          </a:p>
          <a:p>
            <a:r>
              <a:rPr lang="en-US" sz="1400" smtClean="0"/>
              <a:t>	Check Source_Address</a:t>
            </a:r>
          </a:p>
          <a:p>
            <a:r>
              <a:rPr lang="en-US" sz="1400" smtClean="0"/>
              <a:t>	Check GoID</a:t>
            </a:r>
          </a:p>
          <a:p>
            <a:r>
              <a:rPr lang="en-US" sz="1400" smtClean="0"/>
              <a:t>	Check StNum and SqNum</a:t>
            </a:r>
          </a:p>
          <a:p>
            <a:r>
              <a:rPr lang="en-US" sz="1400" smtClean="0"/>
              <a:t>	Check RxTime</a:t>
            </a:r>
            <a:endParaRPr lang="en-US" altLang="fr-FR" sz="1400" dirty="0" smtClean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71946"/>
              </p:ext>
            </p:extLst>
          </p:nvPr>
        </p:nvGraphicFramePr>
        <p:xfrm>
          <a:off x="1811694" y="-36385"/>
          <a:ext cx="55506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4"/>
                <a:gridCol w="1387654"/>
                <a:gridCol w="1387654"/>
                <a:gridCol w="1387654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SAS</a:t>
                      </a:r>
                      <a:endParaRPr lang="en-US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detection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Conclusion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e 27"/>
          <p:cNvGrpSpPr/>
          <p:nvPr/>
        </p:nvGrpSpPr>
        <p:grpSpPr>
          <a:xfrm>
            <a:off x="2446392" y="193708"/>
            <a:ext cx="4285838" cy="91267"/>
            <a:chOff x="1414150" y="188640"/>
            <a:chExt cx="4285838" cy="91267"/>
          </a:xfrm>
        </p:grpSpPr>
        <p:sp>
          <p:nvSpPr>
            <p:cNvPr id="29" name="Ellipse 28"/>
            <p:cNvSpPr/>
            <p:nvPr/>
          </p:nvSpPr>
          <p:spPr>
            <a:xfrm>
              <a:off x="1414150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60998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952073" y="189907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727048" y="188640"/>
              <a:ext cx="90000" cy="90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Ellipse 32"/>
          <p:cNvSpPr/>
          <p:nvPr/>
        </p:nvSpPr>
        <p:spPr>
          <a:xfrm>
            <a:off x="5337095" y="188650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887045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112070" y="187383"/>
            <a:ext cx="90000" cy="9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5562120" y="188640"/>
            <a:ext cx="90000" cy="9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36"/>
          <p:cNvSpPr txBox="1"/>
          <p:nvPr/>
        </p:nvSpPr>
        <p:spPr>
          <a:xfrm>
            <a:off x="4526995" y="4284095"/>
            <a:ext cx="431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fraudulent GOOSE message detector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7063826" y="5499230"/>
            <a:ext cx="253479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7069627" y="5683510"/>
            <a:ext cx="25347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7063825" y="5274205"/>
            <a:ext cx="25347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7069627" y="5100980"/>
            <a:ext cx="25347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7245806" y="4970175"/>
            <a:ext cx="146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Legitimate message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245806" y="5368425"/>
            <a:ext cx="146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6600"/>
                </a:solidFill>
              </a:rPr>
              <a:t>Fraudulent message</a:t>
            </a:r>
            <a:endParaRPr lang="en-US" sz="11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58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9120</TotalTime>
  <Words>506</Words>
  <Application>Microsoft Office PowerPoint</Application>
  <PresentationFormat>Affichage à l'écran (4:3)</PresentationFormat>
  <Paragraphs>192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Conception personnalisée</vt:lpstr>
      <vt:lpstr>1_Conception personnalisée</vt:lpstr>
      <vt:lpstr>Corrupted GOOSE Detectors: Anomaly Detection in Power Utility Real-Time Ethernet Communications</vt:lpstr>
      <vt:lpstr>Content</vt:lpstr>
      <vt:lpstr>Introduction &amp; Objectives</vt:lpstr>
      <vt:lpstr>Substation Automation System - SAS  IEC 61850 communication architecture</vt:lpstr>
      <vt:lpstr>Substation Automation System - SAS  GOOSE protocol</vt:lpstr>
      <vt:lpstr>GOOSE attack detection  GOOSE attack resilient architecture</vt:lpstr>
      <vt:lpstr>GOOSE attack detection  Bandwidth checker</vt:lpstr>
      <vt:lpstr>GOOSE attack detection  Corrupted GOOSE frame detector</vt:lpstr>
      <vt:lpstr>GOOSE attack detection  Corrupted GOOSE frame detector</vt:lpstr>
      <vt:lpstr>Conclusion &amp; further work</vt:lpstr>
      <vt:lpstr>Présentation PowerPoint</vt:lpstr>
    </vt:vector>
  </TitlesOfParts>
  <Company>CNRS-DR11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laurent.revellin</dc:creator>
  <cp:lastModifiedBy>Maëlle Kabir-Querrec</cp:lastModifiedBy>
  <cp:revision>363</cp:revision>
  <cp:lastPrinted>2015-08-18T13:56:03Z</cp:lastPrinted>
  <dcterms:created xsi:type="dcterms:W3CDTF">2010-11-17T16:01:57Z</dcterms:created>
  <dcterms:modified xsi:type="dcterms:W3CDTF">2015-11-20T07:03:41Z</dcterms:modified>
</cp:coreProperties>
</file>